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9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1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87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43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6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26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8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9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5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4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3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1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2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E4C3590-B176-48A8-A1D7-70A5DF2A56E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F46FF06-EB9C-45C7-81E6-740A1307F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1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CEBD-8D23-4D4E-A972-E83F4C4A0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219200"/>
            <a:ext cx="8825658" cy="239989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Financial Performance &amp; Cash Flow Review (10.5 Months)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3AD4C-EC37-42F8-B53A-9BFC01148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071486"/>
            <a:ext cx="8825658" cy="1567314"/>
          </a:xfrm>
        </p:spPr>
        <p:txBody>
          <a:bodyPr>
            <a:normAutofit/>
          </a:bodyPr>
          <a:lstStyle/>
          <a:p>
            <a:r>
              <a:rPr lang="en-US" dirty="0"/>
              <a:t>Electrical Materials Supply &amp; Solar Services</a:t>
            </a:r>
          </a:p>
          <a:p>
            <a:r>
              <a:rPr lang="en-US" dirty="0"/>
              <a:t>(Craftship Technical Services)</a:t>
            </a:r>
          </a:p>
          <a:p>
            <a:r>
              <a:rPr lang="en-US" b="1" dirty="0"/>
              <a:t>Prepared by:</a:t>
            </a:r>
            <a:r>
              <a:rPr lang="en-US" dirty="0"/>
              <a:t> </a:t>
            </a:r>
            <a:r>
              <a:rPr lang="en-US" i="1" dirty="0"/>
              <a:t>Nensha Jennifer </a:t>
            </a:r>
            <a:r>
              <a:rPr lang="en-US" i="1" dirty="0" err="1"/>
              <a:t>Dotimi</a:t>
            </a:r>
            <a:br>
              <a:rPr lang="en-US" dirty="0"/>
            </a:br>
            <a:r>
              <a:rPr lang="en-US" b="1" dirty="0"/>
              <a:t>Date:</a:t>
            </a:r>
            <a:r>
              <a:rPr lang="en-US" dirty="0"/>
              <a:t> </a:t>
            </a:r>
            <a:r>
              <a:rPr lang="en-US" i="1" dirty="0"/>
              <a:t>November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7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772B-7377-438D-A34B-A780566E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D7EC1-06D1-4988-B9FA-8730CEFB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Business is profitable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Cash flow must be strengthened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Debtors must be aggressively recovered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better cost control, next-year profit can rise by </a:t>
            </a:r>
            <a:r>
              <a:rPr lang="en-US" b="1" dirty="0"/>
              <a:t>40–50%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i="1" dirty="0"/>
              <a:t>Thank you.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9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6078-84BC-407F-8005-79E3590D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1B43-C249-43CD-ADC8-49161149F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Revenue: </a:t>
            </a:r>
            <a:r>
              <a:rPr lang="en-US" b="1" dirty="0"/>
              <a:t>₦119M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Expenses: </a:t>
            </a:r>
            <a:r>
              <a:rPr lang="en-US" b="1" dirty="0"/>
              <a:t>₦89M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Profit on Paper: </a:t>
            </a:r>
            <a:r>
              <a:rPr lang="en-US" b="1" dirty="0"/>
              <a:t>₦30M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Cash Profit (after removing debtors): </a:t>
            </a:r>
            <a:r>
              <a:rPr lang="en-US" b="1" dirty="0"/>
              <a:t>₦22M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Outstanding Debtors: </a:t>
            </a:r>
            <a:r>
              <a:rPr lang="en-US" b="1" dirty="0"/>
              <a:t>₦8M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Period Covered: </a:t>
            </a:r>
            <a:r>
              <a:rPr lang="en-US" i="1" dirty="0"/>
              <a:t>10.5 months</a:t>
            </a:r>
            <a:endParaRPr lang="en-US" dirty="0"/>
          </a:p>
          <a:p>
            <a:r>
              <a:rPr lang="en-US" b="1" dirty="0"/>
              <a:t>Key Message:</a:t>
            </a:r>
            <a:br>
              <a:rPr lang="en-US" dirty="0"/>
            </a:br>
            <a:r>
              <a:rPr lang="en-US" dirty="0"/>
              <a:t>Business is profitable, but cash flow is weakened by unpaid customer debts and high expenses.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8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6DA8-33CC-41AE-B927-DA63C37C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Revenue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44908-4FFC-4CFB-A8DF-B0FB6BB7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Total Revenue: </a:t>
            </a:r>
            <a:r>
              <a:rPr lang="en-US" b="1" dirty="0"/>
              <a:t>₦119,000,000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Strong demand from inverter services &amp; electrical supply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Revenue is healthy for 10.5 months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Line Chart (from Power BI screenshot)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F8DED-5608-45D3-816F-344BFF6A0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24" y="3592630"/>
            <a:ext cx="3257208" cy="19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0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8233-1C27-467E-8FF9-D84B65EC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Expense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90584-6450-40BC-A659-620A670FA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Total Expenses: </a:t>
            </a:r>
            <a:r>
              <a:rPr lang="en-US" b="1" dirty="0"/>
              <a:t>₦89M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Expense Ratio = </a:t>
            </a:r>
            <a:r>
              <a:rPr lang="en-US" b="1" dirty="0"/>
              <a:t>75%</a:t>
            </a:r>
            <a:r>
              <a:rPr lang="en-US" dirty="0"/>
              <a:t> of revenue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cost structure affecting profitability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Bar Chart — </a:t>
            </a:r>
            <a:r>
              <a:rPr lang="en-US" i="1" dirty="0"/>
              <a:t>Expenses by Category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913FF-E0DF-4910-AF52-9AE597B92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12" y="2603501"/>
            <a:ext cx="3760797" cy="29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50BD-AF01-4DCE-9B76-D560BF58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Profit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9A153-E843-4CD9-B804-36C53E742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Profit Before Debtor Adjustment:</a:t>
            </a:r>
            <a:r>
              <a:rPr lang="en-US" dirty="0"/>
              <a:t> ₦30M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Cash Profit (Actual Money Received):</a:t>
            </a:r>
            <a:r>
              <a:rPr lang="en-US" dirty="0"/>
              <a:t> ₦22M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Insight:</a:t>
            </a:r>
            <a:br>
              <a:rPr lang="en-US" dirty="0"/>
            </a:br>
            <a:r>
              <a:rPr lang="en-US" dirty="0"/>
              <a:t>₦8M unpaid reduces real profit by </a:t>
            </a:r>
            <a:r>
              <a:rPr lang="en-US" b="1" dirty="0"/>
              <a:t>26%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B334-4566-45D1-BF17-D3164068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Debtors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B16F6-756D-4188-B972-FF2734B3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Total outstanding debts: </a:t>
            </a:r>
            <a:r>
              <a:rPr lang="en-US" b="1" dirty="0"/>
              <a:t>₦8M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Equals </a:t>
            </a:r>
            <a:r>
              <a:rPr lang="en-US" b="1" dirty="0"/>
              <a:t>6.7% of revenue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Cash trapped in customer credits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Serious impact on daily operations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Debtor  table from Power BI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DC65B-4F0F-4743-A1C0-97FBC373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098" y="2603500"/>
            <a:ext cx="4472269" cy="282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53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EB2E-F27F-43BB-83D3-22608EB7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Issues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7363-347F-40B5-9897-EF420105E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🔥 </a:t>
            </a:r>
            <a:r>
              <a:rPr lang="en-US" b="1" dirty="0"/>
              <a:t>1. High expenses (75%)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🔥 </a:t>
            </a:r>
            <a:r>
              <a:rPr lang="en-US" b="1" dirty="0"/>
              <a:t>2. Weak debtor management (₦8M unpaid)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🔥 </a:t>
            </a:r>
            <a:r>
              <a:rPr lang="en-US" b="1" dirty="0"/>
              <a:t>3. Profit mostly on paper, not cash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🔥 </a:t>
            </a:r>
            <a:r>
              <a:rPr lang="en-US" b="1" dirty="0"/>
              <a:t>4. No structured credit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9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1630-83C3-420A-A560-555BC54C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D29E-F882-4F52-8D54-65754A665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1. Improve debtor recovery</a:t>
            </a:r>
            <a:br>
              <a:rPr lang="en-US" dirty="0"/>
            </a:br>
            <a:r>
              <a:rPr lang="en-US" dirty="0"/>
              <a:t>• Follow-up schedule</a:t>
            </a:r>
            <a:br>
              <a:rPr lang="en-US" dirty="0"/>
            </a:br>
            <a:r>
              <a:rPr lang="en-US" dirty="0"/>
              <a:t>• Settlement discounts</a:t>
            </a:r>
            <a:br>
              <a:rPr lang="en-US" dirty="0"/>
            </a:br>
            <a:r>
              <a:rPr lang="en-US" dirty="0"/>
              <a:t>• Stop supply to chronic debtors</a:t>
            </a:r>
          </a:p>
          <a:p>
            <a:r>
              <a:rPr lang="en-US" b="1" dirty="0"/>
              <a:t>2. Reduce expenses by at least 10–15%</a:t>
            </a:r>
            <a:endParaRPr lang="en-US" dirty="0"/>
          </a:p>
          <a:p>
            <a:r>
              <a:rPr lang="en-US" b="1" dirty="0"/>
              <a:t>3. Increase high-margin services</a:t>
            </a:r>
            <a:br>
              <a:rPr lang="en-US" dirty="0"/>
            </a:br>
            <a:r>
              <a:rPr lang="en-US" dirty="0"/>
              <a:t>• Maintenance contracts</a:t>
            </a:r>
            <a:br>
              <a:rPr lang="en-US" dirty="0"/>
            </a:br>
            <a:r>
              <a:rPr lang="en-US" dirty="0"/>
              <a:t>• Battery replacement plans</a:t>
            </a:r>
          </a:p>
          <a:p>
            <a:r>
              <a:rPr lang="en-US" b="1" dirty="0"/>
              <a:t>4. Introduce a credit policy</a:t>
            </a:r>
            <a:br>
              <a:rPr lang="en-US" dirty="0"/>
            </a:br>
            <a:r>
              <a:rPr lang="en-US" dirty="0"/>
              <a:t>• Credit limits</a:t>
            </a:r>
            <a:br>
              <a:rPr lang="en-US" dirty="0"/>
            </a:br>
            <a:r>
              <a:rPr lang="en-US" dirty="0"/>
              <a:t>• Maximum 30-day terms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1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ACF2-1C9D-4683-9BA4-089F4DA5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Dashboard Presentation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AA48316-1B52-4686-B818-D658B024B7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8538" y="2603500"/>
            <a:ext cx="6599237" cy="3416300"/>
          </a:xfrm>
        </p:spPr>
      </p:pic>
    </p:spTree>
    <p:extLst>
      <p:ext uri="{BB962C8B-B14F-4D97-AF65-F5344CB8AC3E}">
        <p14:creationId xmlns:p14="http://schemas.microsoft.com/office/powerpoint/2010/main" val="197155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60</TotalTime>
  <Words>345</Words>
  <Application>Microsoft Office PowerPoint</Application>
  <PresentationFormat>Widescreen</PresentationFormat>
  <Paragraphs>75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 Financial Performance &amp; Cash Flow Review (10.5 Months)</vt:lpstr>
      <vt:lpstr>Executive Summary</vt:lpstr>
      <vt:lpstr>Revenue Overview</vt:lpstr>
      <vt:lpstr>Expense Overview</vt:lpstr>
      <vt:lpstr>Profit Analysis</vt:lpstr>
      <vt:lpstr>Debtors Analysis</vt:lpstr>
      <vt:lpstr>Key Issues Identified</vt:lpstr>
      <vt:lpstr>Recommendations</vt:lpstr>
      <vt:lpstr>Power BI Dashboard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Performance &amp; Cash Flow Review (10.5 Months)</dc:title>
  <dc:creator>Jennifer Nensha</dc:creator>
  <cp:lastModifiedBy>Jennifer Nensha</cp:lastModifiedBy>
  <cp:revision>8</cp:revision>
  <dcterms:created xsi:type="dcterms:W3CDTF">2025-11-21T02:31:47Z</dcterms:created>
  <dcterms:modified xsi:type="dcterms:W3CDTF">2025-11-21T03:31:52Z</dcterms:modified>
</cp:coreProperties>
</file>